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1"/>
  </p:notesMasterIdLst>
  <p:sldIdLst>
    <p:sldId id="305" r:id="rId2"/>
    <p:sldId id="256" r:id="rId3"/>
    <p:sldId id="257" r:id="rId4"/>
    <p:sldId id="259" r:id="rId5"/>
    <p:sldId id="261" r:id="rId6"/>
    <p:sldId id="262" r:id="rId7"/>
    <p:sldId id="263" r:id="rId8"/>
    <p:sldId id="260" r:id="rId9"/>
    <p:sldId id="306" r:id="rId10"/>
  </p:sldIdLst>
  <p:sldSz cx="9144000" cy="5143500" type="screen16x9"/>
  <p:notesSz cx="6858000" cy="9144000"/>
  <p:embeddedFontLst>
    <p:embeddedFont>
      <p:font typeface="Montserrat" panose="00000500000000000000" pitchFamily="2" charset="0"/>
      <p:regular r:id="rId12"/>
      <p:bold r:id="rId13"/>
      <p:italic r:id="rId14"/>
      <p:boldItalic r:id="rId15"/>
    </p:embeddedFont>
    <p:embeddedFont>
      <p:font typeface="Montserrat ExtraBold" panose="00000900000000000000" pitchFamily="2" charset="0"/>
      <p:bold r:id="rId16"/>
      <p:boldItalic r:id="rId17"/>
    </p:embeddedFont>
    <p:embeddedFont>
      <p:font typeface="MV Boli" panose="02000500030200090000" pitchFamily="2" charset="0"/>
      <p:regular r:id="rId18"/>
    </p:embeddedFont>
    <p:embeddedFont>
      <p:font typeface="Script MT Bold" panose="03040602040607080904" pitchFamily="66" charset="0"/>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00B5B8C-F032-4EA6-9CA0-B48CECCFD8A9}">
  <a:tblStyle styleId="{B00B5B8C-F032-4EA6-9CA0-B48CECCFD8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9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232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27584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8" r:id="rId5"/>
    <p:sldLayoutId id="2147483659" r:id="rId6"/>
    <p:sldLayoutId id="2147483661" r:id="rId7"/>
    <p:sldLayoutId id="2147483662" r:id="rId8"/>
    <p:sldLayoutId id="2147483663"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eativecommons.org/licenses/by-sa/3.0/" TargetMode="External"/><Relationship Id="rId4" Type="http://schemas.openxmlformats.org/officeDocument/2006/relationships/hyperlink" Target="http://jallali.deviantart.com/art/bismillah-2-423890431"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cxnSp>
        <p:nvCxnSpPr>
          <p:cNvPr id="165" name="Google Shape;165;p38"/>
          <p:cNvCxnSpPr/>
          <p:nvPr/>
        </p:nvCxnSpPr>
        <p:spPr>
          <a:xfrm>
            <a:off x="3190500" y="3882528"/>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7" name="Picture 16">
            <a:extLst>
              <a:ext uri="{FF2B5EF4-FFF2-40B4-BE49-F238E27FC236}">
                <a16:creationId xmlns:a16="http://schemas.microsoft.com/office/drawing/2014/main" id="{16752C0C-B471-CFBA-CEA8-4AA23A70915D}"/>
              </a:ext>
            </a:extLst>
          </p:cNvPr>
          <p:cNvPicPr>
            <a:picLocks noChangeAspect="1"/>
          </p:cNvPicPr>
          <p:nvPr/>
        </p:nvPicPr>
        <p:blipFill>
          <a:blip r:embed="rId3">
            <a:extLst>
              <a:ext uri="{837473B0-CC2E-450A-ABE3-18F120FF3D39}">
                <a1611:picAttrSrcUrl xmlns:a1611="http://schemas.microsoft.com/office/drawing/2016/11/main" r:id="rId4"/>
              </a:ext>
            </a:extLst>
          </a:blip>
          <a:srcRect/>
          <a:stretch/>
        </p:blipFill>
        <p:spPr>
          <a:xfrm>
            <a:off x="-536362" y="-896434"/>
            <a:ext cx="10216723" cy="6811148"/>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18" name="TextBox 17">
            <a:extLst>
              <a:ext uri="{FF2B5EF4-FFF2-40B4-BE49-F238E27FC236}">
                <a16:creationId xmlns:a16="http://schemas.microsoft.com/office/drawing/2014/main" id="{403CB971-82DA-3669-8A7D-4D3ACC947B1E}"/>
              </a:ext>
            </a:extLst>
          </p:cNvPr>
          <p:cNvSpPr txBox="1"/>
          <p:nvPr/>
        </p:nvSpPr>
        <p:spPr>
          <a:xfrm>
            <a:off x="-862331" y="5977323"/>
            <a:ext cx="10216723" cy="230832"/>
          </a:xfrm>
          <a:prstGeom prst="rect">
            <a:avLst/>
          </a:prstGeom>
          <a:noFill/>
        </p:spPr>
        <p:txBody>
          <a:bodyPr wrap="square" rtlCol="0">
            <a:spAutoFit/>
          </a:bodyPr>
          <a:lstStyle/>
          <a:p>
            <a:r>
              <a:rPr lang="en-US" sz="900">
                <a:hlinkClick r:id="rId4" tooltip="http://jallali.deviantart.com/art/bismillah-2-423890431"/>
              </a:rPr>
              <a:t>This Photo</a:t>
            </a:r>
            <a:r>
              <a:rPr lang="en-US" sz="900"/>
              <a:t> by Unknown Author is licensed under </a:t>
            </a:r>
            <a:r>
              <a:rPr lang="en-US" sz="900">
                <a:hlinkClick r:id="rId5" tooltip="https://creativecommons.org/licenses/by-sa/3.0/"/>
              </a:rPr>
              <a:t>CC BY-SA</a:t>
            </a:r>
            <a:endParaRPr lang="en-US" sz="900"/>
          </a:p>
        </p:txBody>
      </p:sp>
    </p:spTree>
    <p:extLst>
      <p:ext uri="{BB962C8B-B14F-4D97-AF65-F5344CB8AC3E}">
        <p14:creationId xmlns:p14="http://schemas.microsoft.com/office/powerpoint/2010/main" val="3038927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9" name="TextBox 18">
            <a:extLst>
              <a:ext uri="{FF2B5EF4-FFF2-40B4-BE49-F238E27FC236}">
                <a16:creationId xmlns:a16="http://schemas.microsoft.com/office/drawing/2014/main" id="{0512810C-C965-B10C-4363-5E2C52AEA873}"/>
              </a:ext>
            </a:extLst>
          </p:cNvPr>
          <p:cNvSpPr txBox="1"/>
          <p:nvPr/>
        </p:nvSpPr>
        <p:spPr>
          <a:xfrm>
            <a:off x="1239865" y="1602254"/>
            <a:ext cx="6664271" cy="1938992"/>
          </a:xfrm>
          <a:prstGeom prst="rect">
            <a:avLst/>
          </a:prstGeom>
          <a:noFill/>
        </p:spPr>
        <p:txBody>
          <a:bodyPr wrap="square" rtlCol="0">
            <a:spAutoFit/>
          </a:bodyPr>
          <a:lstStyle/>
          <a:p>
            <a:r>
              <a:rPr lang="en-US" sz="4000" dirty="0">
                <a:solidFill>
                  <a:schemeClr val="bg1"/>
                </a:solidFill>
                <a:highlight>
                  <a:srgbClr val="808000"/>
                </a:highlight>
                <a:latin typeface="Times New Roman" panose="02020603050405020304" pitchFamily="18" charset="0"/>
                <a:cs typeface="Times New Roman" panose="02020603050405020304" pitchFamily="18" charset="0"/>
              </a:rPr>
              <a:t>Zeeshan Asghar (B210317003)</a:t>
            </a:r>
          </a:p>
          <a:p>
            <a:r>
              <a:rPr lang="en-US" sz="4000" dirty="0">
                <a:solidFill>
                  <a:schemeClr val="bg1"/>
                </a:solidFill>
                <a:highlight>
                  <a:srgbClr val="808000"/>
                </a:highlight>
                <a:latin typeface="Times New Roman" panose="02020603050405020304" pitchFamily="18" charset="0"/>
                <a:cs typeface="Times New Roman" panose="02020603050405020304" pitchFamily="18" charset="0"/>
              </a:rPr>
              <a:t> </a:t>
            </a:r>
          </a:p>
          <a:p>
            <a:r>
              <a:rPr lang="en-US" sz="4000" dirty="0">
                <a:solidFill>
                  <a:schemeClr val="bg1"/>
                </a:solidFill>
                <a:highlight>
                  <a:srgbClr val="808000"/>
                </a:highlight>
                <a:latin typeface="Times New Roman" panose="02020603050405020304" pitchFamily="18" charset="0"/>
                <a:cs typeface="Times New Roman" panose="02020603050405020304" pitchFamily="18" charset="0"/>
              </a:rPr>
              <a:t>Hamza Afzal (B210317034)</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23002" y="1099208"/>
            <a:ext cx="5735700" cy="7817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latin typeface="Times New Roman" panose="02020603050405020304" pitchFamily="18" charset="0"/>
                <a:cs typeface="Times New Roman" panose="02020603050405020304" pitchFamily="18" charset="0"/>
              </a:rPr>
              <a:t>Chatbot for Car Price Prediction</a:t>
            </a:r>
            <a:endParaRPr sz="3200" dirty="0">
              <a:latin typeface="Times New Roman" panose="02020603050405020304" pitchFamily="18" charset="0"/>
              <a:cs typeface="Times New Roman" panose="02020603050405020304" pitchFamily="18" charset="0"/>
            </a:endParaRPr>
          </a:p>
        </p:txBody>
      </p:sp>
      <p:cxnSp>
        <p:nvCxnSpPr>
          <p:cNvPr id="172" name="Google Shape;172;p39"/>
          <p:cNvCxnSpPr>
            <a:cxnSpLocks/>
          </p:cNvCxnSpPr>
          <p:nvPr/>
        </p:nvCxnSpPr>
        <p:spPr>
          <a:xfrm>
            <a:off x="1064946" y="1711390"/>
            <a:ext cx="5219617"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3" name="Text Placeholder 2">
            <a:extLst>
              <a:ext uri="{FF2B5EF4-FFF2-40B4-BE49-F238E27FC236}">
                <a16:creationId xmlns:a16="http://schemas.microsoft.com/office/drawing/2014/main" id="{A8E922A7-2042-6EA5-9A77-B589D1A1C8D0}"/>
              </a:ext>
            </a:extLst>
          </p:cNvPr>
          <p:cNvSpPr>
            <a:spLocks noGrp="1"/>
          </p:cNvSpPr>
          <p:nvPr>
            <p:ph type="body" idx="1"/>
          </p:nvPr>
        </p:nvSpPr>
        <p:spPr>
          <a:xfrm>
            <a:off x="837761" y="2003530"/>
            <a:ext cx="7172100" cy="2295336"/>
          </a:xfrm>
        </p:spPr>
        <p:txBody>
          <a:bodyPr/>
          <a:lstStyle/>
          <a:p>
            <a:r>
              <a:rPr lang="en-US" sz="1600" b="1" dirty="0">
                <a:latin typeface="Times New Roman" panose="02020603050405020304" pitchFamily="18" charset="0"/>
                <a:cs typeface="Times New Roman" panose="02020603050405020304" pitchFamily="18" charset="0"/>
              </a:rPr>
              <a:t>Introduction</a:t>
            </a:r>
          </a:p>
          <a:p>
            <a:pPr marL="155575" indent="0">
              <a:buNone/>
            </a:pPr>
            <a:endParaRPr lang="en-US" sz="1600" b="1"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Problem Definition </a:t>
            </a:r>
          </a:p>
          <a:p>
            <a:pPr marL="155575" indent="0">
              <a:buNone/>
            </a:pPr>
            <a:endParaRPr lang="en-US" sz="1600" b="1"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Model Selection</a:t>
            </a:r>
          </a:p>
          <a:p>
            <a:pPr marL="155575" indent="0">
              <a:buNone/>
            </a:pPr>
            <a:endParaRPr lang="en-US" sz="1600" b="1"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Implementation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044869" y="806600"/>
            <a:ext cx="4935502" cy="644700"/>
          </a:xfrm>
          <a:prstGeom prst="rect">
            <a:avLst/>
          </a:prstGeom>
        </p:spPr>
        <p:txBody>
          <a:bodyPr spcFirstLastPara="1" wrap="square" lIns="91425" tIns="91425" rIns="91425" bIns="91425" anchor="b" anchorCtr="0">
            <a:noAutofit/>
          </a:bodyPr>
          <a:lstStyle/>
          <a:p>
            <a:r>
              <a:rPr lang="en-US" sz="6000" b="1" dirty="0">
                <a:latin typeface="Times New Roman" panose="02020603050405020304" pitchFamily="18" charset="0"/>
                <a:cs typeface="Times New Roman" panose="02020603050405020304" pitchFamily="18" charset="0"/>
              </a:rPr>
              <a:t>Introduction</a:t>
            </a:r>
          </a:p>
        </p:txBody>
      </p:sp>
      <p:sp>
        <p:nvSpPr>
          <p:cNvPr id="195" name="Google Shape;195;p41"/>
          <p:cNvSpPr txBox="1">
            <a:spLocks noGrp="1"/>
          </p:cNvSpPr>
          <p:nvPr>
            <p:ph type="subTitle" idx="1"/>
          </p:nvPr>
        </p:nvSpPr>
        <p:spPr>
          <a:xfrm>
            <a:off x="240631" y="2250197"/>
            <a:ext cx="8903369" cy="1608234"/>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r>
              <a:rPr lang="en-US" sz="2000" dirty="0">
                <a:solidFill>
                  <a:schemeClr val="bg1"/>
                </a:solidFill>
                <a:highlight>
                  <a:srgbClr val="808080"/>
                </a:highlight>
                <a:latin typeface="Times New Roman" panose="02020603050405020304" pitchFamily="18" charset="0"/>
                <a:cs typeface="Times New Roman" panose="02020603050405020304" pitchFamily="18" charset="0"/>
              </a:rPr>
              <a:t>Train a model that kind of deal with car price prediction queries.</a:t>
            </a:r>
          </a:p>
          <a:p>
            <a:pPr marL="285750" lvl="0" indent="-285750" algn="ctr" rtl="0">
              <a:spcBef>
                <a:spcPts val="0"/>
              </a:spcBef>
              <a:spcAft>
                <a:spcPts val="0"/>
              </a:spcAft>
              <a:buFont typeface="Arial" panose="020B0604020202020204" pitchFamily="34" charset="0"/>
              <a:buChar char="•"/>
            </a:pPr>
            <a:endParaRPr lang="en-US" sz="2000" dirty="0">
              <a:solidFill>
                <a:schemeClr val="bg1"/>
              </a:solidFill>
              <a:highlight>
                <a:srgbClr val="808080"/>
              </a:highlight>
              <a:latin typeface="Times New Roman" panose="02020603050405020304" pitchFamily="18" charset="0"/>
              <a:cs typeface="Times New Roman" panose="02020603050405020304" pitchFamily="18" charset="0"/>
            </a:endParaRPr>
          </a:p>
          <a:p>
            <a:pPr marL="285750" lvl="0" indent="-285750" algn="ctr" rtl="0">
              <a:spcBef>
                <a:spcPts val="0"/>
              </a:spcBef>
              <a:spcAft>
                <a:spcPts val="0"/>
              </a:spcAft>
              <a:buFont typeface="Arial" panose="020B0604020202020204" pitchFamily="34" charset="0"/>
              <a:buChar char="•"/>
            </a:pPr>
            <a:r>
              <a:rPr lang="en-US" sz="2000" dirty="0">
                <a:solidFill>
                  <a:schemeClr val="bg1"/>
                </a:solidFill>
                <a:highlight>
                  <a:srgbClr val="808080"/>
                </a:highlight>
                <a:latin typeface="Times New Roman" panose="02020603050405020304" pitchFamily="18" charset="0"/>
                <a:cs typeface="Times New Roman" panose="02020603050405020304" pitchFamily="18" charset="0"/>
              </a:rPr>
              <a:t>Second phase is also Train on pictures.</a:t>
            </a:r>
            <a:endParaRPr sz="2000" dirty="0">
              <a:solidFill>
                <a:schemeClr val="bg1"/>
              </a:solidFill>
              <a:highlight>
                <a:srgbClr val="808080"/>
              </a:highlight>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1510358" y="1990100"/>
            <a:ext cx="5313145" cy="80888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Problem Definition</a:t>
            </a:r>
            <a:endParaRPr dirty="0"/>
          </a:p>
        </p:txBody>
      </p:sp>
      <p:sp>
        <p:nvSpPr>
          <p:cNvPr id="208" name="Google Shape;208;p43"/>
          <p:cNvSpPr txBox="1">
            <a:spLocks noGrp="1"/>
          </p:cNvSpPr>
          <p:nvPr>
            <p:ph type="subTitle" idx="1"/>
          </p:nvPr>
        </p:nvSpPr>
        <p:spPr>
          <a:xfrm>
            <a:off x="1861038" y="2798980"/>
            <a:ext cx="7148207" cy="80888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2400" dirty="0">
                <a:solidFill>
                  <a:schemeClr val="bg1"/>
                </a:solidFill>
                <a:latin typeface="Times New Roman" panose="02020603050405020304" pitchFamily="18" charset="0"/>
                <a:cs typeface="Times New Roman" panose="02020603050405020304" pitchFamily="18" charset="0"/>
              </a:rPr>
              <a:t>People who are interested in price of the cars don’t know the actual price of the cars and fuel engine type like either the car is petrol vehicle or diesel vehicle.</a:t>
            </a:r>
            <a:endParaRPr sz="2400" dirty="0">
              <a:solidFill>
                <a:schemeClr val="bg1"/>
              </a:solidFill>
              <a:latin typeface="Times New Roman" panose="02020603050405020304" pitchFamily="18" charset="0"/>
              <a:cs typeface="Times New Roman" panose="02020603050405020304" pitchFamily="18" charset="0"/>
            </a:endParaRPr>
          </a:p>
        </p:txBody>
      </p:sp>
      <p:cxnSp>
        <p:nvCxnSpPr>
          <p:cNvPr id="209" name="Google Shape;209;p43"/>
          <p:cNvCxnSpPr>
            <a:cxnSpLocks/>
          </p:cNvCxnSpPr>
          <p:nvPr/>
        </p:nvCxnSpPr>
        <p:spPr>
          <a:xfrm>
            <a:off x="1656822" y="2798980"/>
            <a:ext cx="0" cy="1272506"/>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dirty="0"/>
              <a:t>Model Selection</a:t>
            </a:r>
            <a:endParaRPr sz="3600"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It rely on combination of different algorithms and neural networks  models to perform the different function properly.</a:t>
            </a:r>
          </a:p>
          <a:p>
            <a:pPr marL="285750" lvl="0" indent="-285750" algn="l" rtl="0">
              <a:spcBef>
                <a:spcPts val="0"/>
              </a:spcBef>
              <a:spcAft>
                <a:spcPts val="0"/>
              </a:spcAf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data set we are taking is from Indian vehicles. (Noisy data)</a:t>
            </a:r>
          </a:p>
          <a:p>
            <a:pPr marL="285750" lvl="0" indent="-285750" algn="l" rtl="0">
              <a:spcBef>
                <a:spcPts val="0"/>
              </a:spcBef>
              <a:spcAft>
                <a:spcPts val="0"/>
              </a:spcAft>
              <a:buFont typeface="Wingdings" panose="05000000000000000000" pitchFamily="2" charset="2"/>
              <a:buChar char="Ø"/>
            </a:pPr>
            <a:endParaRPr sz="2400" dirty="0">
              <a:latin typeface="Times New Roman" panose="02020603050405020304" pitchFamily="18" charset="0"/>
              <a:cs typeface="Times New Roman" panose="02020603050405020304" pitchFamily="18" charset="0"/>
            </a:endParaRPr>
          </a:p>
        </p:txBody>
      </p:sp>
      <p:cxnSp>
        <p:nvCxnSpPr>
          <p:cNvPr id="216" name="Google Shape;216;p44"/>
          <p:cNvCxnSpPr>
            <a:cxnSpLocks/>
          </p:cNvCxnSpPr>
          <p:nvPr/>
        </p:nvCxnSpPr>
        <p:spPr>
          <a:xfrm>
            <a:off x="1026200" y="414022"/>
            <a:ext cx="3834558"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a:extLst>
              <a:ext uri="{FF2B5EF4-FFF2-40B4-BE49-F238E27FC236}">
                <a16:creationId xmlns:a16="http://schemas.microsoft.com/office/drawing/2014/main" id="{94A24EF2-ED9B-81C4-B770-E0C3A11539B0}"/>
              </a:ext>
            </a:extLst>
          </p:cNvPr>
          <p:cNvPicPr>
            <a:picLocks noChangeAspect="1"/>
          </p:cNvPicPr>
          <p:nvPr/>
        </p:nvPicPr>
        <p:blipFill rotWithShape="1">
          <a:blip r:embed="rId3"/>
          <a:srcRect t="5162" r="6777" b="27342"/>
          <a:stretch/>
        </p:blipFill>
        <p:spPr>
          <a:xfrm rot="16200000">
            <a:off x="6426976" y="2706181"/>
            <a:ext cx="1780429" cy="286458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5"/>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Implementation</a:t>
            </a:r>
            <a:endParaRPr sz="4000" dirty="0"/>
          </a:p>
        </p:txBody>
      </p:sp>
      <p:cxnSp>
        <p:nvCxnSpPr>
          <p:cNvPr id="222" name="Google Shape;222;p45"/>
          <p:cNvCxnSpPr>
            <a:cxnSpLocks/>
          </p:cNvCxnSpPr>
          <p:nvPr/>
        </p:nvCxnSpPr>
        <p:spPr>
          <a:xfrm>
            <a:off x="1026200" y="414022"/>
            <a:ext cx="4383198"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24" name="Google Shape;224;p45"/>
          <p:cNvSpPr txBox="1">
            <a:spLocks noGrp="1"/>
          </p:cNvSpPr>
          <p:nvPr>
            <p:ph type="subTitle" idx="1"/>
          </p:nvPr>
        </p:nvSpPr>
        <p:spPr>
          <a:xfrm>
            <a:off x="1026199" y="1386425"/>
            <a:ext cx="5490103" cy="1235100"/>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Wingdings" panose="05000000000000000000" pitchFamily="2" charset="2"/>
              <a:buChar char="q"/>
            </a:pPr>
            <a:r>
              <a:rPr lang="en-US" dirty="0"/>
              <a:t>We implement this project in python.</a:t>
            </a:r>
          </a:p>
          <a:p>
            <a:pPr marL="0" lvl="0" indent="0" algn="ctr" rtl="0">
              <a:spcBef>
                <a:spcPts val="0"/>
              </a:spcBef>
              <a:spcAft>
                <a:spcPts val="0"/>
              </a:spcAft>
            </a:pPr>
            <a:endParaRPr lang="en-US" dirty="0"/>
          </a:p>
          <a:p>
            <a:pPr marL="285750" lvl="0" indent="-285750" algn="ctr" rtl="0">
              <a:spcBef>
                <a:spcPts val="0"/>
              </a:spcBef>
              <a:spcAft>
                <a:spcPts val="0"/>
              </a:spcAft>
              <a:buFont typeface="Wingdings" panose="05000000000000000000" pitchFamily="2" charset="2"/>
              <a:buChar char="q"/>
            </a:pPr>
            <a:r>
              <a:rPr lang="en-US" dirty="0"/>
              <a:t>Libraries and Frameworks:</a:t>
            </a:r>
          </a:p>
          <a:p>
            <a:pPr marL="0" lvl="0" indent="0" algn="ctr" rtl="0">
              <a:spcBef>
                <a:spcPts val="0"/>
              </a:spcBef>
              <a:spcAft>
                <a:spcPts val="0"/>
              </a:spcAft>
            </a:pPr>
            <a:r>
              <a:rPr lang="en-US" dirty="0"/>
              <a:t>pandas, </a:t>
            </a:r>
            <a:r>
              <a:rPr lang="en-US" dirty="0" err="1"/>
              <a:t>numpy</a:t>
            </a:r>
            <a:r>
              <a:rPr lang="en-US" dirty="0"/>
              <a:t>, os, matplotlib, Keras model</a:t>
            </a:r>
          </a:p>
          <a:p>
            <a:pPr marL="285750" lvl="0" indent="-285750" algn="ctr" rtl="0">
              <a:spcBef>
                <a:spcPts val="0"/>
              </a:spcBef>
              <a:spcAft>
                <a:spcPts val="0"/>
              </a:spcAft>
              <a:buFont typeface="Wingdings" panose="05000000000000000000" pitchFamily="2" charset="2"/>
              <a:buChar char="q"/>
            </a:pPr>
            <a:endParaRPr dirty="0"/>
          </a:p>
        </p:txBody>
      </p:sp>
      <p:cxnSp>
        <p:nvCxnSpPr>
          <p:cNvPr id="228" name="Google Shape;228;p45"/>
          <p:cNvCxnSpPr>
            <a:cxnSpLocks/>
          </p:cNvCxnSpPr>
          <p:nvPr/>
        </p:nvCxnSpPr>
        <p:spPr>
          <a:xfrm>
            <a:off x="4976999" y="2766464"/>
            <a:ext cx="1645182"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0" name="Google Shape;228;p45">
            <a:extLst>
              <a:ext uri="{FF2B5EF4-FFF2-40B4-BE49-F238E27FC236}">
                <a16:creationId xmlns:a16="http://schemas.microsoft.com/office/drawing/2014/main" id="{1EA8D266-011D-8C2F-6C2E-97F203476E4C}"/>
              </a:ext>
            </a:extLst>
          </p:cNvPr>
          <p:cNvCxnSpPr>
            <a:cxnSpLocks/>
          </p:cNvCxnSpPr>
          <p:nvPr/>
        </p:nvCxnSpPr>
        <p:spPr>
          <a:xfrm>
            <a:off x="1163791" y="2766464"/>
            <a:ext cx="1645182"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1" name="Google Shape;201;p42"/>
          <p:cNvSpPr txBox="1">
            <a:spLocks noGrp="1"/>
          </p:cNvSpPr>
          <p:nvPr>
            <p:ph type="ctrTitle"/>
          </p:nvPr>
        </p:nvSpPr>
        <p:spPr>
          <a:xfrm>
            <a:off x="1031141" y="2024557"/>
            <a:ext cx="7081719" cy="10943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latin typeface="MV Boli" panose="02000500030200090000" pitchFamily="2" charset="0"/>
                <a:cs typeface="MV Boli" panose="02000500030200090000" pitchFamily="2" charset="0"/>
              </a:rPr>
              <a:t>Any Question…??</a:t>
            </a:r>
            <a:endParaRPr sz="6000" dirty="0">
              <a:latin typeface="MV Boli" panose="02000500030200090000" pitchFamily="2" charset="0"/>
              <a:cs typeface="MV Boli" panose="02000500030200090000" pitchFamily="2"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1" name="Google Shape;201;p42"/>
          <p:cNvSpPr txBox="1">
            <a:spLocks noGrp="1"/>
          </p:cNvSpPr>
          <p:nvPr>
            <p:ph type="ctrTitle"/>
          </p:nvPr>
        </p:nvSpPr>
        <p:spPr>
          <a:xfrm>
            <a:off x="1103343" y="2037381"/>
            <a:ext cx="6937315" cy="10687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600" dirty="0">
                <a:latin typeface="Script MT Bold" panose="03040602040607080904" pitchFamily="66" charset="0"/>
              </a:rPr>
              <a:t>Thank you</a:t>
            </a:r>
            <a:endParaRPr sz="6600" dirty="0">
              <a:latin typeface="Script MT Bold" panose="03040602040607080904" pitchFamily="66" charset="0"/>
            </a:endParaRPr>
          </a:p>
        </p:txBody>
      </p:sp>
    </p:spTree>
    <p:extLst>
      <p:ext uri="{BB962C8B-B14F-4D97-AF65-F5344CB8AC3E}">
        <p14:creationId xmlns:p14="http://schemas.microsoft.com/office/powerpoint/2010/main" val="1917660620"/>
      </p:ext>
    </p:extLst>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TotalTime>
  <Words>150</Words>
  <Application>Microsoft Office PowerPoint</Application>
  <PresentationFormat>On-screen Show (16:9)</PresentationFormat>
  <Paragraphs>29</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Times New Roman</vt:lpstr>
      <vt:lpstr>Montserrat</vt:lpstr>
      <vt:lpstr>Montserrat ExtraBold</vt:lpstr>
      <vt:lpstr>MV Boli</vt:lpstr>
      <vt:lpstr>Wingdings</vt:lpstr>
      <vt:lpstr>Script MT Bold</vt:lpstr>
      <vt:lpstr>Futuristic Background by Slidesgo</vt:lpstr>
      <vt:lpstr>PowerPoint Presentation</vt:lpstr>
      <vt:lpstr>PowerPoint Presentation</vt:lpstr>
      <vt:lpstr>Chatbot for Car Price Prediction</vt:lpstr>
      <vt:lpstr>Introduction</vt:lpstr>
      <vt:lpstr>Problem Definition</vt:lpstr>
      <vt:lpstr>Model Selection</vt:lpstr>
      <vt:lpstr>Implementation</vt:lpstr>
      <vt:lpstr>Any Question…??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Zeeshan Asghar</dc:creator>
  <cp:lastModifiedBy>Ham Za</cp:lastModifiedBy>
  <cp:revision>19</cp:revision>
  <dcterms:modified xsi:type="dcterms:W3CDTF">2024-03-21T06:24:24Z</dcterms:modified>
</cp:coreProperties>
</file>